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98" autoAdjust="0"/>
    <p:restoredTop sz="94660"/>
  </p:normalViewPr>
  <p:slideViewPr>
    <p:cSldViewPr>
      <p:cViewPr varScale="1">
        <p:scale>
          <a:sx n="68" d="100"/>
          <a:sy n="6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02752591-89F2-4613-B6A0-0FBD8EEA65EB}" type="datetimeFigureOut">
              <a:rPr lang="pt-BR" smtClean="0"/>
              <a:t>06/02/2014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277AA8B-C131-4556-A735-62254412BE30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52591-89F2-4613-B6A0-0FBD8EEA65EB}" type="datetimeFigureOut">
              <a:rPr lang="pt-BR" smtClean="0"/>
              <a:t>06/02/2014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7AA8B-C131-4556-A735-62254412BE30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02752591-89F2-4613-B6A0-0FBD8EEA65EB}" type="datetimeFigureOut">
              <a:rPr lang="pt-BR" smtClean="0"/>
              <a:t>06/02/2014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pt-BR"/>
          </a:p>
        </p:txBody>
      </p:sp>
      <p:sp>
        <p:nvSpPr>
          <p:cNvPr id="7" name="Retângulo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277AA8B-C131-4556-A735-62254412BE30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52591-89F2-4613-B6A0-0FBD8EEA65EB}" type="datetimeFigureOut">
              <a:rPr lang="pt-BR" smtClean="0"/>
              <a:t>06/02/2014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277AA8B-C131-4556-A735-62254412BE30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7" name="Retângulo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52591-89F2-4613-B6A0-0FBD8EEA65EB}" type="datetimeFigureOut">
              <a:rPr lang="pt-BR" smtClean="0"/>
              <a:t>06/02/2014</a:t>
            </a:fld>
            <a:endParaRPr lang="pt-BR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F277AA8B-C131-4556-A735-62254412BE30}" type="slidenum">
              <a:rPr lang="pt-BR" smtClean="0"/>
              <a:t>‹nº›</a:t>
            </a:fld>
            <a:endParaRPr lang="pt-BR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8" name="Espaço Reservado para Data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2752591-89F2-4613-B6A0-0FBD8EEA65EB}" type="datetimeFigureOut">
              <a:rPr lang="pt-BR" smtClean="0"/>
              <a:t>06/02/2014</a:t>
            </a:fld>
            <a:endParaRPr lang="pt-BR"/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277AA8B-C131-4556-A735-62254412BE30}" type="slidenum">
              <a:rPr lang="pt-BR" smtClean="0"/>
              <a:t>‹nº›</a:t>
            </a:fld>
            <a:endParaRPr lang="pt-BR"/>
          </a:p>
        </p:txBody>
      </p:sp>
      <p:sp>
        <p:nvSpPr>
          <p:cNvPr id="12" name="Espaço Reservado para Rodapé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2752591-89F2-4613-B6A0-0FBD8EEA65EB}" type="datetimeFigureOut">
              <a:rPr lang="pt-BR" smtClean="0"/>
              <a:t>06/02/2014</a:t>
            </a:fld>
            <a:endParaRPr lang="pt-BR"/>
          </a:p>
        </p:txBody>
      </p:sp>
      <p:sp>
        <p:nvSpPr>
          <p:cNvPr id="12" name="Espaço Reservado para Número de Slid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277AA8B-C131-4556-A735-62254412BE30}" type="slidenum">
              <a:rPr lang="pt-BR" smtClean="0"/>
              <a:t>‹nº›</a:t>
            </a:fld>
            <a:endParaRPr lang="pt-BR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pt-BR"/>
          </a:p>
        </p:txBody>
      </p:sp>
      <p:sp>
        <p:nvSpPr>
          <p:cNvPr id="16" name="Espaço Reservado para Texto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5" name="Espaço Reservado para Texto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52591-89F2-4613-B6A0-0FBD8EEA65EB}" type="datetimeFigureOut">
              <a:rPr lang="pt-BR" smtClean="0"/>
              <a:t>06/02/2014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277AA8B-C131-4556-A735-62254412BE30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52591-89F2-4613-B6A0-0FBD8EEA65EB}" type="datetimeFigureOut">
              <a:rPr lang="pt-BR" smtClean="0"/>
              <a:t>06/02/2014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277AA8B-C131-4556-A735-62254412BE30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52591-89F2-4613-B6A0-0FBD8EEA65EB}" type="datetimeFigureOut">
              <a:rPr lang="pt-BR" smtClean="0"/>
              <a:t>06/02/2014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277AA8B-C131-4556-A735-62254412BE30}" type="slidenum">
              <a:rPr lang="pt-BR" smtClean="0"/>
              <a:t>‹nº›</a:t>
            </a:fld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8" name="Retângulo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Retângulo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02752591-89F2-4613-B6A0-0FBD8EEA65EB}" type="datetimeFigureOut">
              <a:rPr lang="pt-BR" smtClean="0"/>
              <a:t>06/02/2014</a:t>
            </a:fld>
            <a:endParaRPr lang="pt-BR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F277AA8B-C131-4556-A735-62254412BE30}" type="slidenum">
              <a:rPr lang="pt-BR" smtClean="0"/>
              <a:t>‹nº›</a:t>
            </a:fld>
            <a:endParaRPr lang="pt-BR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2752591-89F2-4613-B6A0-0FBD8EEA65EB}" type="datetimeFigureOut">
              <a:rPr lang="pt-BR" smtClean="0"/>
              <a:t>06/02/2014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Retângulo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277AA8B-C131-4556-A735-62254412BE30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SGBD </a:t>
            </a:r>
            <a:r>
              <a:rPr lang="en-US" dirty="0" err="1" smtClean="0"/>
              <a:t>Distribuído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Lílian </a:t>
            </a:r>
            <a:r>
              <a:rPr lang="en-US" dirty="0" err="1" smtClean="0"/>
              <a:t>Simão</a:t>
            </a:r>
            <a:r>
              <a:rPr lang="en-US" dirty="0" smtClean="0"/>
              <a:t> Oliveira</a:t>
            </a:r>
            <a:endParaRPr lang="pt-B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Replicação</a:t>
            </a:r>
            <a:r>
              <a:rPr lang="en-US" dirty="0" smtClean="0"/>
              <a:t> dos dados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pt-BR" dirty="0" smtClean="0"/>
              <a:t>Réplicas dos dados em diferentes nós</a:t>
            </a:r>
          </a:p>
          <a:p>
            <a:pPr>
              <a:lnSpc>
                <a:spcPct val="150000"/>
              </a:lnSpc>
            </a:pPr>
            <a:r>
              <a:rPr lang="pt-BR" dirty="0" smtClean="0"/>
              <a:t> Aumento do paralelismo</a:t>
            </a:r>
          </a:p>
          <a:p>
            <a:pPr>
              <a:lnSpc>
                <a:spcPct val="150000"/>
              </a:lnSpc>
            </a:pPr>
            <a:r>
              <a:rPr lang="pt-BR" dirty="0" smtClean="0"/>
              <a:t> Aumento da disponibilidade de dados</a:t>
            </a:r>
          </a:p>
          <a:p>
            <a:pPr>
              <a:lnSpc>
                <a:spcPct val="150000"/>
              </a:lnSpc>
            </a:pPr>
            <a:r>
              <a:rPr lang="pt-BR" dirty="0" smtClean="0"/>
              <a:t> Elevação do </a:t>
            </a:r>
            <a:r>
              <a:rPr lang="pt-BR" i="1" dirty="0" smtClean="0"/>
              <a:t>overhead de atualização</a:t>
            </a:r>
          </a:p>
          <a:p>
            <a:pPr>
              <a:lnSpc>
                <a:spcPct val="150000"/>
              </a:lnSpc>
            </a:pPr>
            <a:r>
              <a:rPr lang="pt-BR" dirty="0" smtClean="0"/>
              <a:t> Melhora desempenho das operações </a:t>
            </a:r>
            <a:r>
              <a:rPr lang="pt-BR" dirty="0" smtClean="0"/>
              <a:t>de leitura</a:t>
            </a:r>
            <a:r>
              <a:rPr lang="pt-BR" dirty="0" smtClean="0"/>
              <a:t>, enquanto acarreta maior </a:t>
            </a:r>
            <a:r>
              <a:rPr lang="pt-BR" i="1" dirty="0" smtClean="0"/>
              <a:t>overhead </a:t>
            </a:r>
            <a:r>
              <a:rPr lang="pt-BR" i="1" dirty="0" smtClean="0"/>
              <a:t>nas </a:t>
            </a:r>
            <a:r>
              <a:rPr lang="pt-BR" dirty="0" smtClean="0"/>
              <a:t>atualizações</a:t>
            </a:r>
            <a:endParaRPr lang="pt-B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Atualização</a:t>
            </a:r>
            <a:r>
              <a:rPr lang="en-US" dirty="0" smtClean="0"/>
              <a:t> dos dados </a:t>
            </a:r>
            <a:r>
              <a:rPr lang="en-US" dirty="0" err="1" smtClean="0"/>
              <a:t>replicados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pt-BR" b="1" dirty="0" smtClean="0"/>
              <a:t>Replicação síncrona: </a:t>
            </a:r>
            <a:r>
              <a:rPr lang="pt-BR" dirty="0" smtClean="0"/>
              <a:t>Todas as cópias de uma </a:t>
            </a:r>
            <a:r>
              <a:rPr lang="pt-BR" dirty="0" smtClean="0"/>
              <a:t>relação modificada </a:t>
            </a:r>
            <a:r>
              <a:rPr lang="pt-BR" dirty="0" smtClean="0"/>
              <a:t>(fragmentos) deve ser atualizadas antes </a:t>
            </a:r>
            <a:r>
              <a:rPr lang="pt-BR" dirty="0" smtClean="0"/>
              <a:t>da transação </a:t>
            </a:r>
            <a:r>
              <a:rPr lang="pt-BR" dirty="0" smtClean="0"/>
              <a:t>modificante fazer </a:t>
            </a:r>
            <a:r>
              <a:rPr lang="pt-BR" i="1" dirty="0" err="1" smtClean="0"/>
              <a:t>commit</a:t>
            </a:r>
            <a:endParaRPr lang="pt-BR" i="1" dirty="0" smtClean="0"/>
          </a:p>
          <a:p>
            <a:pPr lvl="1"/>
            <a:r>
              <a:rPr lang="pt-BR" dirty="0" smtClean="0"/>
              <a:t>A </a:t>
            </a:r>
            <a:r>
              <a:rPr lang="pt-BR" dirty="0" smtClean="0"/>
              <a:t>distribuição de dados fica transparente para o usuário</a:t>
            </a:r>
          </a:p>
          <a:p>
            <a:r>
              <a:rPr lang="pt-BR" dirty="0" smtClean="0"/>
              <a:t> </a:t>
            </a:r>
            <a:r>
              <a:rPr lang="pt-BR" b="1" dirty="0" smtClean="0"/>
              <a:t>Replicação Assíncrona: </a:t>
            </a:r>
            <a:r>
              <a:rPr lang="pt-BR" dirty="0" smtClean="0"/>
              <a:t>As cópias da </a:t>
            </a:r>
            <a:r>
              <a:rPr lang="pt-BR" dirty="0" smtClean="0"/>
              <a:t>relação modificada </a:t>
            </a:r>
            <a:r>
              <a:rPr lang="pt-BR" dirty="0" smtClean="0"/>
              <a:t>só são atualizadas periodicamente; </a:t>
            </a:r>
            <a:r>
              <a:rPr lang="pt-BR" dirty="0" smtClean="0"/>
              <a:t>réplicas podem </a:t>
            </a:r>
            <a:r>
              <a:rPr lang="pt-BR" dirty="0" smtClean="0"/>
              <a:t>ficar inconsistentes por algum </a:t>
            </a:r>
            <a:r>
              <a:rPr lang="pt-BR" dirty="0" smtClean="0"/>
              <a:t>tempo</a:t>
            </a:r>
          </a:p>
          <a:p>
            <a:pPr lvl="1"/>
            <a:r>
              <a:rPr lang="pt-BR" dirty="0" smtClean="0"/>
              <a:t>Os </a:t>
            </a:r>
            <a:r>
              <a:rPr lang="pt-BR" dirty="0" smtClean="0"/>
              <a:t>usuários devem estar cientes da distribuição e </a:t>
            </a:r>
            <a:r>
              <a:rPr lang="pt-BR" dirty="0" smtClean="0"/>
              <a:t>replicação</a:t>
            </a:r>
          </a:p>
          <a:p>
            <a:pPr lvl="1"/>
            <a:r>
              <a:rPr lang="pt-BR" dirty="0" smtClean="0"/>
              <a:t>Produtos </a:t>
            </a:r>
            <a:r>
              <a:rPr lang="pt-BR" dirty="0" smtClean="0"/>
              <a:t>atuais seguem esta abordagem</a:t>
            </a:r>
            <a:endParaRPr lang="pt-B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SGBD </a:t>
            </a:r>
            <a:r>
              <a:rPr lang="en-US" dirty="0" err="1" smtClean="0"/>
              <a:t>Distribuídos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Desafios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Projeto</a:t>
            </a:r>
            <a:r>
              <a:rPr lang="en-US" dirty="0" smtClean="0"/>
              <a:t> de BDs </a:t>
            </a:r>
            <a:r>
              <a:rPr lang="en-US" dirty="0" err="1" smtClean="0"/>
              <a:t>distribuídos</a:t>
            </a:r>
            <a:endParaRPr lang="en-US" dirty="0" smtClean="0"/>
          </a:p>
          <a:p>
            <a:pPr lvl="2"/>
            <a:r>
              <a:rPr lang="en-US" dirty="0" err="1" smtClean="0"/>
              <a:t>Localização</a:t>
            </a:r>
            <a:r>
              <a:rPr lang="en-US" dirty="0" smtClean="0"/>
              <a:t> dos dados</a:t>
            </a:r>
          </a:p>
          <a:p>
            <a:pPr lvl="3"/>
            <a:r>
              <a:rPr lang="en-US" dirty="0" err="1" smtClean="0"/>
              <a:t>Distribuir</a:t>
            </a:r>
            <a:r>
              <a:rPr lang="en-US" dirty="0" smtClean="0"/>
              <a:t> </a:t>
            </a:r>
            <a:r>
              <a:rPr lang="en-US" dirty="0" err="1" smtClean="0"/>
              <a:t>tabelas</a:t>
            </a:r>
            <a:endParaRPr lang="en-US" dirty="0" smtClean="0"/>
          </a:p>
          <a:p>
            <a:pPr lvl="3"/>
            <a:r>
              <a:rPr lang="en-US" dirty="0" err="1" smtClean="0"/>
              <a:t>Fragmentar</a:t>
            </a:r>
            <a:r>
              <a:rPr lang="en-US" dirty="0" smtClean="0"/>
              <a:t> (</a:t>
            </a:r>
            <a:r>
              <a:rPr lang="en-US" dirty="0" err="1" smtClean="0"/>
              <a:t>particionar</a:t>
            </a:r>
            <a:r>
              <a:rPr lang="en-US" dirty="0" smtClean="0"/>
              <a:t>) </a:t>
            </a:r>
            <a:r>
              <a:rPr lang="en-US" dirty="0" err="1" smtClean="0"/>
              <a:t>tabelas</a:t>
            </a:r>
            <a:endParaRPr lang="en-US" dirty="0" smtClean="0"/>
          </a:p>
          <a:p>
            <a:pPr lvl="3"/>
            <a:r>
              <a:rPr lang="en-US" dirty="0" err="1" smtClean="0"/>
              <a:t>Replicar</a:t>
            </a:r>
            <a:endParaRPr lang="en-US" dirty="0" smtClean="0"/>
          </a:p>
          <a:p>
            <a:pPr lvl="2"/>
            <a:r>
              <a:rPr lang="en-US" dirty="0" err="1" smtClean="0"/>
              <a:t>Processamento</a:t>
            </a:r>
            <a:r>
              <a:rPr lang="en-US" dirty="0" smtClean="0"/>
              <a:t> de </a:t>
            </a:r>
            <a:r>
              <a:rPr lang="en-US" dirty="0" err="1" smtClean="0"/>
              <a:t>consulta</a:t>
            </a:r>
            <a:r>
              <a:rPr lang="en-US" dirty="0" smtClean="0"/>
              <a:t> </a:t>
            </a:r>
            <a:r>
              <a:rPr lang="en-US" dirty="0" err="1" smtClean="0"/>
              <a:t>distribuido</a:t>
            </a:r>
            <a:endParaRPr lang="en-US" dirty="0" smtClean="0"/>
          </a:p>
          <a:p>
            <a:pPr lvl="3"/>
            <a:r>
              <a:rPr lang="en-US" dirty="0" err="1" smtClean="0"/>
              <a:t>Localização</a:t>
            </a:r>
            <a:r>
              <a:rPr lang="en-US" dirty="0" smtClean="0"/>
              <a:t> de dados</a:t>
            </a:r>
          </a:p>
          <a:p>
            <a:pPr lvl="3"/>
            <a:r>
              <a:rPr lang="en-US" dirty="0" err="1" smtClean="0"/>
              <a:t>Custo</a:t>
            </a:r>
            <a:r>
              <a:rPr lang="en-US" dirty="0" smtClean="0"/>
              <a:t> de </a:t>
            </a:r>
            <a:r>
              <a:rPr lang="en-US" dirty="0" err="1" smtClean="0"/>
              <a:t>Comunicação</a:t>
            </a:r>
            <a:endParaRPr lang="en-US" dirty="0" smtClean="0"/>
          </a:p>
          <a:p>
            <a:pPr lvl="3"/>
            <a:r>
              <a:rPr lang="en-US" dirty="0" err="1" smtClean="0"/>
              <a:t>Benefícios</a:t>
            </a:r>
            <a:r>
              <a:rPr lang="en-US" dirty="0" smtClean="0"/>
              <a:t> de </a:t>
            </a:r>
            <a:r>
              <a:rPr lang="en-US" dirty="0" err="1" smtClean="0"/>
              <a:t>paralelismo</a:t>
            </a:r>
            <a:endParaRPr lang="pt-BR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Banco</a:t>
            </a:r>
            <a:r>
              <a:rPr lang="en-US" dirty="0" smtClean="0"/>
              <a:t> de Dados </a:t>
            </a:r>
            <a:r>
              <a:rPr lang="en-US" dirty="0" err="1" smtClean="0"/>
              <a:t>Distribuído</a:t>
            </a:r>
            <a:endParaRPr lang="en-US" dirty="0" smtClean="0"/>
          </a:p>
          <a:p>
            <a:pPr lvl="1"/>
            <a:r>
              <a:rPr lang="en-US" dirty="0" err="1" smtClean="0"/>
              <a:t>Coleção</a:t>
            </a:r>
            <a:r>
              <a:rPr lang="en-US" dirty="0" smtClean="0"/>
              <a:t> de </a:t>
            </a:r>
            <a:r>
              <a:rPr lang="en-US" dirty="0" err="1" smtClean="0"/>
              <a:t>múltiplos</a:t>
            </a:r>
            <a:r>
              <a:rPr lang="en-US" dirty="0" smtClean="0"/>
              <a:t> </a:t>
            </a:r>
            <a:r>
              <a:rPr lang="en-US" dirty="0" err="1" smtClean="0"/>
              <a:t>bancos</a:t>
            </a:r>
            <a:r>
              <a:rPr lang="en-US" dirty="0" smtClean="0"/>
              <a:t> de dados </a:t>
            </a:r>
            <a:r>
              <a:rPr lang="en-US" dirty="0" err="1" smtClean="0"/>
              <a:t>logicamente</a:t>
            </a:r>
            <a:r>
              <a:rPr lang="en-US" dirty="0" smtClean="0"/>
              <a:t> </a:t>
            </a:r>
            <a:r>
              <a:rPr lang="en-US" dirty="0" err="1" smtClean="0"/>
              <a:t>relacionados</a:t>
            </a:r>
            <a:r>
              <a:rPr lang="en-US" dirty="0" smtClean="0"/>
              <a:t> e </a:t>
            </a:r>
            <a:r>
              <a:rPr lang="en-US" dirty="0" err="1" smtClean="0"/>
              <a:t>distribuídos</a:t>
            </a:r>
            <a:r>
              <a:rPr lang="en-US" dirty="0" smtClean="0"/>
              <a:t> </a:t>
            </a:r>
            <a:r>
              <a:rPr lang="en-US" dirty="0" err="1" smtClean="0"/>
              <a:t>ao</a:t>
            </a:r>
            <a:r>
              <a:rPr lang="en-US" dirty="0" smtClean="0"/>
              <a:t> </a:t>
            </a:r>
            <a:r>
              <a:rPr lang="en-US" dirty="0" err="1" smtClean="0"/>
              <a:t>longo</a:t>
            </a:r>
            <a:r>
              <a:rPr lang="en-US" dirty="0" smtClean="0"/>
              <a:t> de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rede</a:t>
            </a:r>
            <a:r>
              <a:rPr lang="en-US" dirty="0" smtClean="0"/>
              <a:t> de </a:t>
            </a:r>
            <a:r>
              <a:rPr lang="en-US" dirty="0" err="1" smtClean="0"/>
              <a:t>computadores</a:t>
            </a:r>
            <a:endParaRPr lang="en-US" dirty="0" smtClean="0"/>
          </a:p>
          <a:p>
            <a:r>
              <a:rPr lang="en-US" dirty="0" err="1" smtClean="0"/>
              <a:t>Sistema</a:t>
            </a:r>
            <a:r>
              <a:rPr lang="en-US" dirty="0" smtClean="0"/>
              <a:t> </a:t>
            </a:r>
            <a:r>
              <a:rPr lang="en-US" dirty="0" err="1" smtClean="0"/>
              <a:t>Gerenciador</a:t>
            </a:r>
            <a:r>
              <a:rPr lang="en-US" dirty="0" smtClean="0"/>
              <a:t> de </a:t>
            </a:r>
            <a:r>
              <a:rPr lang="en-US" dirty="0" err="1" smtClean="0"/>
              <a:t>Banco</a:t>
            </a:r>
            <a:r>
              <a:rPr lang="en-US" dirty="0" smtClean="0"/>
              <a:t> de Dados </a:t>
            </a:r>
            <a:r>
              <a:rPr lang="en-US" dirty="0" err="1" smtClean="0"/>
              <a:t>Distribuídos</a:t>
            </a:r>
            <a:endParaRPr lang="en-US" dirty="0" smtClean="0"/>
          </a:p>
          <a:p>
            <a:pPr lvl="1"/>
            <a:r>
              <a:rPr lang="en-US" dirty="0" smtClean="0"/>
              <a:t>Software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gerencia</a:t>
            </a:r>
            <a:r>
              <a:rPr lang="en-US" dirty="0" smtClean="0"/>
              <a:t> um </a:t>
            </a:r>
            <a:r>
              <a:rPr lang="en-US" dirty="0" err="1" smtClean="0"/>
              <a:t>banco</a:t>
            </a:r>
            <a:r>
              <a:rPr lang="en-US" dirty="0" smtClean="0"/>
              <a:t> de dados </a:t>
            </a:r>
            <a:r>
              <a:rPr lang="en-US" dirty="0" err="1" smtClean="0"/>
              <a:t>distribuído</a:t>
            </a:r>
            <a:r>
              <a:rPr lang="en-US" dirty="0" smtClean="0"/>
              <a:t> </a:t>
            </a:r>
            <a:r>
              <a:rPr lang="en-US" dirty="0" err="1" smtClean="0"/>
              <a:t>enquanto</a:t>
            </a:r>
            <a:r>
              <a:rPr lang="en-US" dirty="0" smtClean="0"/>
              <a:t> </a:t>
            </a:r>
            <a:r>
              <a:rPr lang="en-US" dirty="0" err="1" smtClean="0"/>
              <a:t>torna</a:t>
            </a:r>
            <a:r>
              <a:rPr lang="en-US" dirty="0" smtClean="0"/>
              <a:t> a </a:t>
            </a:r>
            <a:r>
              <a:rPr lang="en-US" dirty="0" err="1" smtClean="0"/>
              <a:t>distribuição</a:t>
            </a:r>
            <a:r>
              <a:rPr lang="en-US" dirty="0" smtClean="0"/>
              <a:t> </a:t>
            </a:r>
            <a:r>
              <a:rPr lang="en-US" dirty="0" err="1" smtClean="0"/>
              <a:t>transparente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o </a:t>
            </a:r>
            <a:r>
              <a:rPr lang="en-US" dirty="0" err="1" smtClean="0"/>
              <a:t>usuário</a:t>
            </a:r>
            <a:endParaRPr lang="pt-B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Vantagens</a:t>
            </a:r>
            <a:r>
              <a:rPr lang="en-US" dirty="0" smtClean="0"/>
              <a:t> de SGBD </a:t>
            </a:r>
            <a:r>
              <a:rPr lang="en-US" dirty="0" err="1" smtClean="0"/>
              <a:t>Distribuído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pt-BR" b="1" dirty="0" smtClean="0"/>
              <a:t>Compartilhamento de dados e controle </a:t>
            </a:r>
            <a:r>
              <a:rPr lang="pt-BR" b="1" dirty="0" smtClean="0"/>
              <a:t>distribuído: </a:t>
            </a:r>
            <a:r>
              <a:rPr lang="pt-BR" dirty="0" smtClean="0"/>
              <a:t>Existe </a:t>
            </a:r>
            <a:r>
              <a:rPr lang="pt-BR" dirty="0" smtClean="0"/>
              <a:t>um administrador global, responsável pelo </a:t>
            </a:r>
            <a:r>
              <a:rPr lang="pt-BR" dirty="0" smtClean="0"/>
              <a:t>sistema como </a:t>
            </a:r>
            <a:r>
              <a:rPr lang="pt-BR" dirty="0" smtClean="0"/>
              <a:t>um todo, mas parte das responsabilidades </a:t>
            </a:r>
            <a:r>
              <a:rPr lang="pt-BR" dirty="0" smtClean="0"/>
              <a:t>são delegadas </a:t>
            </a:r>
            <a:r>
              <a:rPr lang="pt-BR" dirty="0" smtClean="0"/>
              <a:t>a </a:t>
            </a:r>
            <a:r>
              <a:rPr lang="pt-BR" dirty="0" smtClean="0"/>
              <a:t>administradores </a:t>
            </a:r>
            <a:r>
              <a:rPr lang="pt-BR" dirty="0" smtClean="0"/>
              <a:t>locais que </a:t>
            </a:r>
            <a:r>
              <a:rPr lang="pt-BR" dirty="0" smtClean="0"/>
              <a:t>possuem </a:t>
            </a:r>
            <a:r>
              <a:rPr lang="pt-BR" dirty="0" smtClean="0"/>
              <a:t>de </a:t>
            </a:r>
            <a:r>
              <a:rPr lang="pt-BR" dirty="0" smtClean="0"/>
              <a:t>certa autonomia</a:t>
            </a:r>
            <a:r>
              <a:rPr lang="pt-BR" dirty="0" smtClean="0"/>
              <a:t>.</a:t>
            </a:r>
          </a:p>
          <a:p>
            <a:r>
              <a:rPr lang="pt-BR" dirty="0" smtClean="0"/>
              <a:t> </a:t>
            </a:r>
            <a:r>
              <a:rPr lang="pt-BR" b="1" dirty="0" smtClean="0"/>
              <a:t>Maior confiabilidade: </a:t>
            </a:r>
            <a:r>
              <a:rPr lang="pt-BR" dirty="0" smtClean="0"/>
              <a:t>O sistema funciona conforme </a:t>
            </a:r>
            <a:r>
              <a:rPr lang="pt-BR" dirty="0" smtClean="0"/>
              <a:t>o</a:t>
            </a:r>
            <a:r>
              <a:rPr lang="pt-BR" b="1" dirty="0" smtClean="0"/>
              <a:t> </a:t>
            </a:r>
            <a:r>
              <a:rPr lang="pt-BR" dirty="0" smtClean="0"/>
              <a:t>projeto</a:t>
            </a:r>
            <a:r>
              <a:rPr lang="pt-BR" dirty="0" smtClean="0"/>
              <a:t>.</a:t>
            </a:r>
            <a:endParaRPr lang="pt-B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Vantagens</a:t>
            </a:r>
            <a:r>
              <a:rPr lang="en-US" dirty="0" smtClean="0"/>
              <a:t> de SGBD </a:t>
            </a:r>
            <a:r>
              <a:rPr lang="en-US" dirty="0" err="1" smtClean="0"/>
              <a:t>Distribuído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pt-BR" b="1" dirty="0" smtClean="0"/>
              <a:t>Maior disponibilidade: </a:t>
            </a:r>
            <a:r>
              <a:rPr lang="pt-BR" dirty="0" smtClean="0"/>
              <a:t>O sistema está disponível por </a:t>
            </a:r>
            <a:r>
              <a:rPr lang="pt-BR" dirty="0" smtClean="0"/>
              <a:t>maior</a:t>
            </a:r>
            <a:r>
              <a:rPr lang="pt-BR" b="1" dirty="0" smtClean="0"/>
              <a:t> </a:t>
            </a:r>
            <a:r>
              <a:rPr lang="pt-BR" dirty="0" smtClean="0"/>
              <a:t>percentual </a:t>
            </a:r>
            <a:r>
              <a:rPr lang="pt-BR" dirty="0" smtClean="0"/>
              <a:t>de tempo.</a:t>
            </a:r>
          </a:p>
          <a:p>
            <a:r>
              <a:rPr lang="pt-BR" dirty="0" smtClean="0"/>
              <a:t> </a:t>
            </a:r>
            <a:r>
              <a:rPr lang="pt-BR" b="1" dirty="0" smtClean="0"/>
              <a:t>Melhor desempenho no processamento de </a:t>
            </a:r>
            <a:r>
              <a:rPr lang="pt-BR" b="1" dirty="0" smtClean="0"/>
              <a:t>consultas: </a:t>
            </a:r>
            <a:r>
              <a:rPr lang="pt-BR" dirty="0" err="1" smtClean="0"/>
              <a:t>Sub-consultas</a:t>
            </a:r>
            <a:r>
              <a:rPr lang="pt-BR" dirty="0" smtClean="0"/>
              <a:t> </a:t>
            </a:r>
            <a:r>
              <a:rPr lang="pt-BR" dirty="0" smtClean="0"/>
              <a:t>podem ser executadas em paralelo.</a:t>
            </a:r>
          </a:p>
          <a:p>
            <a:r>
              <a:rPr lang="pt-BR" dirty="0" smtClean="0"/>
              <a:t> </a:t>
            </a:r>
            <a:r>
              <a:rPr lang="pt-BR" b="1" dirty="0" smtClean="0"/>
              <a:t>Maior </a:t>
            </a:r>
            <a:r>
              <a:rPr lang="pt-BR" b="1" dirty="0" err="1" smtClean="0"/>
              <a:t>escalabilidade</a:t>
            </a:r>
            <a:r>
              <a:rPr lang="pt-BR" b="1" dirty="0" smtClean="0"/>
              <a:t>: </a:t>
            </a:r>
            <a:r>
              <a:rPr lang="pt-BR" dirty="0" smtClean="0"/>
              <a:t>É mais fácil acrescentar um </a:t>
            </a:r>
            <a:r>
              <a:rPr lang="pt-BR" dirty="0" smtClean="0"/>
              <a:t>nó,</a:t>
            </a:r>
            <a:r>
              <a:rPr lang="pt-BR" b="1" dirty="0" smtClean="0"/>
              <a:t> </a:t>
            </a:r>
            <a:r>
              <a:rPr lang="pt-BR" dirty="0" smtClean="0"/>
              <a:t>desde </a:t>
            </a:r>
            <a:r>
              <a:rPr lang="pt-BR" dirty="0" smtClean="0"/>
              <a:t>que os mesmos sejam autônomos, do que </a:t>
            </a:r>
            <a:r>
              <a:rPr lang="pt-BR" dirty="0" smtClean="0"/>
              <a:t>substituir um </a:t>
            </a:r>
            <a:r>
              <a:rPr lang="pt-BR" dirty="0" smtClean="0"/>
              <a:t>sistema centralizado existente por um maior.</a:t>
            </a:r>
            <a:endParaRPr lang="pt-B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Desvantagens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pt-BR" b="1" dirty="0" smtClean="0"/>
              <a:t>Custo de desenvolvimento do software: </a:t>
            </a:r>
            <a:r>
              <a:rPr lang="pt-BR" dirty="0" smtClean="0"/>
              <a:t>A </a:t>
            </a:r>
            <a:r>
              <a:rPr lang="pt-BR" dirty="0" smtClean="0"/>
              <a:t>alta complexidade </a:t>
            </a:r>
            <a:r>
              <a:rPr lang="pt-BR" dirty="0" smtClean="0"/>
              <a:t>torna mais difícil implementar um </a:t>
            </a:r>
            <a:r>
              <a:rPr lang="pt-BR" dirty="0" smtClean="0"/>
              <a:t>SGBDD, tornando-o </a:t>
            </a:r>
            <a:r>
              <a:rPr lang="pt-BR" dirty="0" smtClean="0"/>
              <a:t>mais caro.</a:t>
            </a:r>
          </a:p>
          <a:p>
            <a:r>
              <a:rPr lang="pt-BR" dirty="0" smtClean="0"/>
              <a:t> </a:t>
            </a:r>
            <a:r>
              <a:rPr lang="pt-BR" b="1" dirty="0" smtClean="0"/>
              <a:t>Grande potencial para </a:t>
            </a:r>
            <a:r>
              <a:rPr lang="pt-BR" b="1" i="1" dirty="0" err="1" smtClean="0"/>
              <a:t>bugs</a:t>
            </a:r>
            <a:r>
              <a:rPr lang="pt-BR" b="1" i="1" dirty="0" smtClean="0"/>
              <a:t>: </a:t>
            </a:r>
            <a:r>
              <a:rPr lang="pt-BR" dirty="0" smtClean="0"/>
              <a:t>Ocorrência de erros </a:t>
            </a:r>
            <a:r>
              <a:rPr lang="pt-BR" dirty="0" smtClean="0"/>
              <a:t>muito sutis </a:t>
            </a:r>
            <a:r>
              <a:rPr lang="pt-BR" dirty="0" smtClean="0"/>
              <a:t>na colaboração entre os nós do SGBDD.</a:t>
            </a:r>
          </a:p>
          <a:p>
            <a:r>
              <a:rPr lang="pt-BR" dirty="0" smtClean="0"/>
              <a:t> </a:t>
            </a:r>
            <a:r>
              <a:rPr lang="pt-BR" b="1" dirty="0" smtClean="0"/>
              <a:t>Aumento do </a:t>
            </a:r>
            <a:r>
              <a:rPr lang="pt-BR" b="1" i="1" dirty="0" smtClean="0"/>
              <a:t>overhead de processamento: </a:t>
            </a:r>
            <a:r>
              <a:rPr lang="pt-BR" dirty="0" smtClean="0"/>
              <a:t>Devido </a:t>
            </a:r>
            <a:r>
              <a:rPr lang="pt-BR" dirty="0" smtClean="0"/>
              <a:t>à</a:t>
            </a:r>
            <a:r>
              <a:rPr lang="pt-BR" b="1" i="1" dirty="0" smtClean="0"/>
              <a:t> </a:t>
            </a:r>
            <a:r>
              <a:rPr lang="pt-BR" dirty="0" smtClean="0"/>
              <a:t>troca </a:t>
            </a:r>
            <a:r>
              <a:rPr lang="pt-BR" dirty="0" smtClean="0"/>
              <a:t>de mensagens e à computação adicional para obter </a:t>
            </a:r>
            <a:r>
              <a:rPr lang="pt-BR" dirty="0" smtClean="0"/>
              <a:t>a coordenação </a:t>
            </a:r>
            <a:r>
              <a:rPr lang="pt-BR" dirty="0" smtClean="0"/>
              <a:t>entre os nós.</a:t>
            </a:r>
            <a:endParaRPr lang="pt-B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Desvantagens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pt-BR" b="1" dirty="0" smtClean="0"/>
              <a:t>Questões de projeto específicas: </a:t>
            </a:r>
            <a:r>
              <a:rPr lang="pt-BR" dirty="0" smtClean="0"/>
              <a:t>Por exemplo, </a:t>
            </a:r>
            <a:r>
              <a:rPr lang="pt-BR" dirty="0" smtClean="0"/>
              <a:t>replicação</a:t>
            </a:r>
            <a:r>
              <a:rPr lang="pt-BR" b="1" dirty="0" smtClean="0"/>
              <a:t> </a:t>
            </a:r>
            <a:r>
              <a:rPr lang="pt-BR" dirty="0" smtClean="0"/>
              <a:t>e </a:t>
            </a:r>
            <a:r>
              <a:rPr lang="pt-BR" dirty="0" smtClean="0"/>
              <a:t>fragmentação de dados</a:t>
            </a:r>
            <a:r>
              <a:rPr lang="pt-BR" dirty="0" smtClean="0"/>
              <a:t>.</a:t>
            </a:r>
          </a:p>
          <a:p>
            <a:endParaRPr lang="pt-BR" dirty="0" smtClean="0"/>
          </a:p>
          <a:p>
            <a:r>
              <a:rPr lang="pt-BR" dirty="0" smtClean="0"/>
              <a:t> </a:t>
            </a:r>
            <a:r>
              <a:rPr lang="pt-BR" b="1" dirty="0" smtClean="0"/>
              <a:t>Dificuldades para obter conhecimento global: </a:t>
            </a:r>
            <a:r>
              <a:rPr lang="pt-BR" dirty="0" smtClean="0"/>
              <a:t>Por</a:t>
            </a:r>
            <a:r>
              <a:rPr lang="pt-BR" b="1" dirty="0" smtClean="0"/>
              <a:t> </a:t>
            </a:r>
            <a:r>
              <a:rPr lang="pt-BR" dirty="0" smtClean="0"/>
              <a:t>exemplo</a:t>
            </a:r>
            <a:r>
              <a:rPr lang="pt-BR" dirty="0" smtClean="0"/>
              <a:t>, controle de concorrência entre </a:t>
            </a:r>
            <a:r>
              <a:rPr lang="pt-BR" dirty="0" smtClean="0"/>
              <a:t>transações distribuídas </a:t>
            </a:r>
            <a:r>
              <a:rPr lang="pt-BR" dirty="0" smtClean="0"/>
              <a:t>e detecção de </a:t>
            </a:r>
            <a:r>
              <a:rPr lang="pt-BR" i="1" dirty="0" err="1" smtClean="0"/>
              <a:t>deadlock</a:t>
            </a:r>
            <a:r>
              <a:rPr lang="pt-BR" i="1" dirty="0" smtClean="0"/>
              <a:t>.</a:t>
            </a:r>
            <a:endParaRPr lang="pt-B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Fragmentação</a:t>
            </a:r>
            <a:r>
              <a:rPr lang="en-US" dirty="0" smtClean="0"/>
              <a:t> dos Dados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Uma relação é dividida em fragmentos, </a:t>
            </a:r>
            <a:r>
              <a:rPr lang="pt-BR" dirty="0" smtClean="0"/>
              <a:t>que são </a:t>
            </a:r>
            <a:r>
              <a:rPr lang="pt-BR" dirty="0" smtClean="0"/>
              <a:t>armazenados em diferentes nós</a:t>
            </a:r>
            <a:r>
              <a:rPr lang="pt-BR" dirty="0" smtClean="0"/>
              <a:t>.</a:t>
            </a:r>
          </a:p>
          <a:p>
            <a:endParaRPr lang="pt-BR" dirty="0" smtClean="0"/>
          </a:p>
          <a:p>
            <a:r>
              <a:rPr lang="pt-BR" dirty="0" smtClean="0"/>
              <a:t> Fragmentação </a:t>
            </a:r>
            <a:r>
              <a:rPr lang="pt-BR" b="1" dirty="0" smtClean="0"/>
              <a:t>horizontal</a:t>
            </a:r>
            <a:r>
              <a:rPr lang="pt-BR" dirty="0" smtClean="0"/>
              <a:t>: os fragmentos </a:t>
            </a:r>
            <a:r>
              <a:rPr lang="pt-BR" dirty="0" smtClean="0"/>
              <a:t>são definidos </a:t>
            </a:r>
            <a:r>
              <a:rPr lang="pt-BR" dirty="0" smtClean="0"/>
              <a:t>por </a:t>
            </a:r>
            <a:r>
              <a:rPr lang="pt-BR" b="1" dirty="0" smtClean="0"/>
              <a:t>seleção</a:t>
            </a:r>
            <a:r>
              <a:rPr lang="pt-BR" dirty="0" smtClean="0"/>
              <a:t> de </a:t>
            </a:r>
            <a:r>
              <a:rPr lang="pt-BR" dirty="0" err="1" smtClean="0"/>
              <a:t>tuplas</a:t>
            </a:r>
            <a:r>
              <a:rPr lang="pt-BR" dirty="0" smtClean="0"/>
              <a:t>.</a:t>
            </a:r>
          </a:p>
          <a:p>
            <a:endParaRPr lang="pt-BR" dirty="0" smtClean="0"/>
          </a:p>
          <a:p>
            <a:r>
              <a:rPr lang="pt-BR" dirty="0" smtClean="0"/>
              <a:t> Fragmentação </a:t>
            </a:r>
            <a:r>
              <a:rPr lang="pt-BR" b="1" dirty="0" smtClean="0"/>
              <a:t>vertical</a:t>
            </a:r>
            <a:r>
              <a:rPr lang="pt-BR" dirty="0" smtClean="0"/>
              <a:t>: os fragmentos </a:t>
            </a:r>
            <a:r>
              <a:rPr lang="pt-BR" dirty="0" smtClean="0"/>
              <a:t>são definidos </a:t>
            </a:r>
            <a:r>
              <a:rPr lang="pt-BR" dirty="0" smtClean="0"/>
              <a:t>por </a:t>
            </a:r>
            <a:r>
              <a:rPr lang="pt-BR" b="1" dirty="0" smtClean="0"/>
              <a:t>projeção</a:t>
            </a:r>
            <a:r>
              <a:rPr lang="pt-BR" dirty="0" smtClean="0"/>
              <a:t> de atributos.</a:t>
            </a:r>
            <a:endParaRPr lang="pt-B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Relembrando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Seleção</a:t>
            </a:r>
            <a:r>
              <a:rPr lang="en-US" dirty="0" smtClean="0"/>
              <a:t>:</a:t>
            </a:r>
          </a:p>
          <a:p>
            <a:pPr lvl="1"/>
            <a:r>
              <a:rPr lang="pt-BR" dirty="0" smtClean="0"/>
              <a:t>Seleciona </a:t>
            </a:r>
            <a:r>
              <a:rPr lang="pt-BR" dirty="0" err="1" smtClean="0"/>
              <a:t>tuplas</a:t>
            </a:r>
            <a:r>
              <a:rPr lang="pt-BR" dirty="0" smtClean="0"/>
              <a:t> que satisfazem um predicado.</a:t>
            </a:r>
          </a:p>
          <a:p>
            <a:pPr lvl="1"/>
            <a:r>
              <a:rPr lang="pt-BR" dirty="0" smtClean="0"/>
              <a:t>Ex : σ </a:t>
            </a:r>
            <a:r>
              <a:rPr lang="pt-BR" dirty="0" err="1" smtClean="0"/>
              <a:t>nome_agencia</a:t>
            </a:r>
            <a:r>
              <a:rPr lang="pt-BR" dirty="0" smtClean="0"/>
              <a:t> = “Centro” (</a:t>
            </a:r>
            <a:r>
              <a:rPr lang="pt-BR" dirty="0" err="1" smtClean="0"/>
              <a:t>Emprestimo</a:t>
            </a:r>
            <a:r>
              <a:rPr lang="pt-BR" dirty="0" smtClean="0"/>
              <a:t>)</a:t>
            </a:r>
            <a:endParaRPr lang="pt-BR" dirty="0" smtClean="0"/>
          </a:p>
          <a:p>
            <a:pPr lvl="1"/>
            <a:endParaRPr lang="en-US" dirty="0" smtClean="0"/>
          </a:p>
          <a:p>
            <a:r>
              <a:rPr lang="en-US" dirty="0" err="1" smtClean="0"/>
              <a:t>Projeção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Retorna</a:t>
            </a:r>
            <a:r>
              <a:rPr lang="en-US" dirty="0" smtClean="0"/>
              <a:t> </a:t>
            </a:r>
            <a:r>
              <a:rPr lang="en-US" dirty="0" err="1" smtClean="0"/>
              <a:t>sua</a:t>
            </a:r>
            <a:r>
              <a:rPr lang="en-US" dirty="0" smtClean="0"/>
              <a:t> </a:t>
            </a:r>
            <a:r>
              <a:rPr lang="en-US" dirty="0" err="1" smtClean="0"/>
              <a:t>relação</a:t>
            </a:r>
            <a:r>
              <a:rPr lang="en-US" dirty="0" smtClean="0"/>
              <a:t> </a:t>
            </a:r>
            <a:r>
              <a:rPr lang="en-US" dirty="0" err="1" smtClean="0"/>
              <a:t>descrita</a:t>
            </a:r>
            <a:r>
              <a:rPr lang="en-US" dirty="0" smtClean="0"/>
              <a:t> no </a:t>
            </a:r>
            <a:r>
              <a:rPr lang="en-US" dirty="0" err="1" smtClean="0"/>
              <a:t>argumento</a:t>
            </a:r>
            <a:r>
              <a:rPr lang="en-US" dirty="0" smtClean="0"/>
              <a:t> com </a:t>
            </a:r>
            <a:r>
              <a:rPr lang="en-US" dirty="0" err="1" smtClean="0"/>
              <a:t>alguns</a:t>
            </a:r>
            <a:r>
              <a:rPr lang="en-US" dirty="0" smtClean="0"/>
              <a:t> </a:t>
            </a:r>
            <a:r>
              <a:rPr lang="en-US" dirty="0" err="1" smtClean="0"/>
              <a:t>atributos</a:t>
            </a:r>
            <a:r>
              <a:rPr lang="en-US" dirty="0" smtClean="0"/>
              <a:t> </a:t>
            </a:r>
            <a:r>
              <a:rPr lang="en-US" dirty="0" err="1" smtClean="0"/>
              <a:t>omitidos</a:t>
            </a:r>
            <a:endParaRPr lang="en-US" dirty="0" smtClean="0"/>
          </a:p>
          <a:p>
            <a:pPr lvl="1"/>
            <a:r>
              <a:rPr lang="en-US" dirty="0" smtClean="0"/>
              <a:t>Ex.: </a:t>
            </a:r>
            <a:r>
              <a:rPr lang="el-GR" dirty="0" smtClean="0"/>
              <a:t>π</a:t>
            </a:r>
            <a:r>
              <a:rPr lang="en-US" dirty="0" smtClean="0"/>
              <a:t> </a:t>
            </a:r>
            <a:r>
              <a:rPr lang="en-US" dirty="0" err="1" smtClean="0"/>
              <a:t>numero_emprestimo</a:t>
            </a:r>
            <a:r>
              <a:rPr lang="en-US" dirty="0" smtClean="0"/>
              <a:t>, </a:t>
            </a:r>
            <a:r>
              <a:rPr lang="en-US" dirty="0" err="1" smtClean="0"/>
              <a:t>quantia</a:t>
            </a:r>
            <a:r>
              <a:rPr lang="en-US" dirty="0" smtClean="0"/>
              <a:t> (</a:t>
            </a:r>
            <a:r>
              <a:rPr lang="en-US" dirty="0" err="1" smtClean="0"/>
              <a:t>Emprestimo</a:t>
            </a:r>
            <a:r>
              <a:rPr lang="en-US" dirty="0" smtClean="0"/>
              <a:t>)</a:t>
            </a:r>
            <a:endParaRPr lang="pt-BR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7" y="2636912"/>
            <a:ext cx="8200095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fragmentação</a:t>
            </a:r>
            <a:r>
              <a:rPr lang="en-US" dirty="0" smtClean="0"/>
              <a:t> é </a:t>
            </a:r>
            <a:r>
              <a:rPr lang="en-US" dirty="0" err="1" smtClean="0"/>
              <a:t>essa</a:t>
            </a:r>
            <a:r>
              <a:rPr lang="en-US" dirty="0" smtClean="0"/>
              <a:t>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26" name="Picture 2" descr="http://i.msdn.microsoft.com/dynimg/IC63855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348880"/>
            <a:ext cx="8259890" cy="2520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o">
  <a:themeElements>
    <a:clrScheme name="Median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39</TotalTime>
  <Words>490</Words>
  <Application>Microsoft Office PowerPoint</Application>
  <PresentationFormat>Apresentação na tela (4:3)</PresentationFormat>
  <Paragraphs>59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13</vt:i4>
      </vt:variant>
    </vt:vector>
  </HeadingPairs>
  <TitlesOfParts>
    <vt:vector size="14" baseType="lpstr">
      <vt:lpstr>Mediano</vt:lpstr>
      <vt:lpstr>SGBD Distribuído</vt:lpstr>
      <vt:lpstr>Vantagens de SGBD Distribuído</vt:lpstr>
      <vt:lpstr>Vantagens de SGBD Distribuído</vt:lpstr>
      <vt:lpstr>Desvantagens</vt:lpstr>
      <vt:lpstr>Desvantagens</vt:lpstr>
      <vt:lpstr>Fragmentação dos Dados</vt:lpstr>
      <vt:lpstr>Relembrando</vt:lpstr>
      <vt:lpstr>Slide 8</vt:lpstr>
      <vt:lpstr>Que fragmentação é essa?</vt:lpstr>
      <vt:lpstr>Replicação dos dados</vt:lpstr>
      <vt:lpstr>Atualização dos dados replicados</vt:lpstr>
      <vt:lpstr>SGBD Distribuídos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Arquitetura e Projeto de SGBD Distribuido</dc:title>
  <dc:creator>lilian</dc:creator>
  <cp:lastModifiedBy>lilian</cp:lastModifiedBy>
  <cp:revision>11</cp:revision>
  <dcterms:created xsi:type="dcterms:W3CDTF">2014-02-06T11:07:36Z</dcterms:created>
  <dcterms:modified xsi:type="dcterms:W3CDTF">2014-02-06T11:47:00Z</dcterms:modified>
</cp:coreProperties>
</file>